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2" r:id="rId4"/>
    <p:sldId id="259" r:id="rId5"/>
    <p:sldId id="265" r:id="rId6"/>
    <p:sldId id="266" r:id="rId7"/>
    <p:sldId id="335" r:id="rId8"/>
    <p:sldId id="270" r:id="rId9"/>
    <p:sldId id="271" r:id="rId10"/>
    <p:sldId id="275" r:id="rId11"/>
    <p:sldId id="277" r:id="rId12"/>
    <p:sldId id="280" r:id="rId13"/>
    <p:sldId id="269" r:id="rId14"/>
    <p:sldId id="322" r:id="rId15"/>
    <p:sldId id="283" r:id="rId16"/>
    <p:sldId id="284" r:id="rId17"/>
    <p:sldId id="285" r:id="rId18"/>
    <p:sldId id="291" r:id="rId19"/>
    <p:sldId id="293" r:id="rId20"/>
    <p:sldId id="333" r:id="rId21"/>
    <p:sldId id="334" r:id="rId22"/>
    <p:sldId id="294" r:id="rId23"/>
    <p:sldId id="332" r:id="rId24"/>
    <p:sldId id="295" r:id="rId25"/>
    <p:sldId id="296" r:id="rId26"/>
    <p:sldId id="311" r:id="rId27"/>
    <p:sldId id="281" r:id="rId28"/>
    <p:sldId id="320" r:id="rId29"/>
  </p:sldIdLst>
  <p:sldSz cx="9144000" cy="6858000" type="screen4x3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B65"/>
    <a:srgbClr val="FF6600"/>
    <a:srgbClr val="CC0099"/>
    <a:srgbClr val="1284EC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hD-%202008-2012%20II\STUDY%205-Eye-tracking%20study\Study5-Preliminary%20Analyses-July%202011\Study5-15%20Participants-Off-line%20measur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PhD-%202008-2012%20II\STUDY%205-Eye-tracking%20study\Study5-Preliminary%20Analyses-July%202011\graficas%20para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-%202008-2012%20II\STUDY%205-Eye-tracking%20study\Study5-Preliminary%20Analyses-July%202011\graficas%20para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3.7904965004374451E-2"/>
          <c:y val="4.6811705445162818E-2"/>
          <c:w val="0.71015675123942845"/>
          <c:h val="0.8436221956790626"/>
        </c:manualLayout>
      </c:layout>
      <c:barChart>
        <c:barDir val="col"/>
        <c:grouping val="stack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3333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5.4</a:t>
                    </a:r>
                  </a:p>
                  <a:p>
                    <a:r>
                      <a:rPr lang="en-US" smtClean="0"/>
                      <a:t>(90%)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3.8</a:t>
                    </a:r>
                  </a:p>
                  <a:p>
                    <a:r>
                      <a:rPr lang="en-US" smtClean="0"/>
                      <a:t>(63%)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</a:p>
                  <a:p>
                    <a:r>
                      <a:rPr lang="en-US" smtClean="0"/>
                      <a:t>(83%)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GB" sz="1600" b="1"/>
                </a:pPr>
                <a:endParaRPr lang="es-ES"/>
              </a:p>
            </c:txPr>
            <c:showVal val="1"/>
          </c:dLbls>
          <c:cat>
            <c:strRef>
              <c:f>Sheet1!$H$22:$H$24</c:f>
              <c:strCache>
                <c:ptCount val="3"/>
                <c:pt idx="0">
                  <c:v>Form recognition</c:v>
                </c:pt>
                <c:pt idx="1">
                  <c:v>Meaning recall</c:v>
                </c:pt>
                <c:pt idx="2">
                  <c:v>Meaning recognition</c:v>
                </c:pt>
              </c:strCache>
            </c:strRef>
          </c:cat>
          <c:val>
            <c:numRef>
              <c:f>Sheet1!$I$22:$I$24</c:f>
              <c:numCache>
                <c:formatCode>General</c:formatCode>
                <c:ptCount val="3"/>
                <c:pt idx="0">
                  <c:v>5.4</c:v>
                </c:pt>
                <c:pt idx="1">
                  <c:v>3.8</c:v>
                </c:pt>
                <c:pt idx="2">
                  <c:v>5</c:v>
                </c:pt>
              </c:numCache>
            </c:numRef>
          </c:val>
        </c:ser>
        <c:overlap val="100"/>
        <c:axId val="68614784"/>
        <c:axId val="68653440"/>
      </c:barChart>
      <c:catAx>
        <c:axId val="686147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600" b="1"/>
            </a:pPr>
            <a:endParaRPr lang="es-ES"/>
          </a:p>
        </c:txPr>
        <c:crossAx val="68653440"/>
        <c:crosses val="autoZero"/>
        <c:auto val="1"/>
        <c:lblAlgn val="ctr"/>
        <c:lblOffset val="100"/>
      </c:catAx>
      <c:valAx>
        <c:axId val="68653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s-ES"/>
          </a:p>
        </c:txPr>
        <c:crossAx val="686147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s-ES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es-ES"/>
          </a:p>
        </c:txPr>
      </c:legendEntry>
      <c:layout>
        <c:manualLayout>
          <c:xMode val="edge"/>
          <c:yMode val="edge"/>
          <c:x val="0.7363064304461947"/>
          <c:y val="0.23637405705129649"/>
          <c:w val="0.26215040828229802"/>
          <c:h val="0.45148876636613505"/>
        </c:manualLayout>
      </c:layout>
      <c:txPr>
        <a:bodyPr/>
        <a:lstStyle/>
        <a:p>
          <a:pPr>
            <a:defRPr lang="en-GB" sz="1600" b="1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lineChart>
        <c:grouping val="standard"/>
        <c:ser>
          <c:idx val="0"/>
          <c:order val="0"/>
          <c:tx>
            <c:strRef>
              <c:f>Hoja1!$B$58</c:f>
              <c:strCache>
                <c:ptCount val="1"/>
                <c:pt idx="0">
                  <c:v>First Fixation Duration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strRef>
              <c:f>Hoja1!$A$59:$A$66</c:f>
              <c:strCache>
                <c:ptCount val="8"/>
                <c:pt idx="0">
                  <c:v>Rep 1</c:v>
                </c:pt>
                <c:pt idx="1">
                  <c:v>Rep 2</c:v>
                </c:pt>
                <c:pt idx="2">
                  <c:v>Rep 3</c:v>
                </c:pt>
                <c:pt idx="3">
                  <c:v>Rep 4</c:v>
                </c:pt>
                <c:pt idx="4">
                  <c:v>Rep 5</c:v>
                </c:pt>
                <c:pt idx="5">
                  <c:v>Rep 6</c:v>
                </c:pt>
                <c:pt idx="6">
                  <c:v>Rep 7</c:v>
                </c:pt>
                <c:pt idx="7">
                  <c:v>Rep 8</c:v>
                </c:pt>
              </c:strCache>
            </c:strRef>
          </c:cat>
          <c:val>
            <c:numRef>
              <c:f>Hoja1!$B$59:$B$66</c:f>
              <c:numCache>
                <c:formatCode>General</c:formatCode>
                <c:ptCount val="8"/>
                <c:pt idx="0">
                  <c:v>275</c:v>
                </c:pt>
                <c:pt idx="1">
                  <c:v>250</c:v>
                </c:pt>
                <c:pt idx="2">
                  <c:v>237</c:v>
                </c:pt>
                <c:pt idx="3">
                  <c:v>241</c:v>
                </c:pt>
                <c:pt idx="4">
                  <c:v>247</c:v>
                </c:pt>
                <c:pt idx="5">
                  <c:v>234</c:v>
                </c:pt>
                <c:pt idx="6">
                  <c:v>216</c:v>
                </c:pt>
                <c:pt idx="7">
                  <c:v>222</c:v>
                </c:pt>
              </c:numCache>
            </c:numRef>
          </c:val>
        </c:ser>
        <c:ser>
          <c:idx val="1"/>
          <c:order val="1"/>
          <c:tx>
            <c:strRef>
              <c:f>Hoja1!$C$58</c:f>
              <c:strCache>
                <c:ptCount val="1"/>
                <c:pt idx="0">
                  <c:v>First Pass Reading Time</c:v>
                </c:pt>
              </c:strCache>
            </c:strRef>
          </c:tx>
          <c:spPr>
            <a:ln>
              <a:solidFill>
                <a:srgbClr val="02CE07"/>
              </a:solidFill>
            </a:ln>
          </c:spPr>
          <c:marker>
            <c:spPr>
              <a:solidFill>
                <a:srgbClr val="02CE07"/>
              </a:solidFill>
              <a:ln>
                <a:solidFill>
                  <a:srgbClr val="02CE07"/>
                </a:solidFill>
              </a:ln>
            </c:spPr>
          </c:marker>
          <c:cat>
            <c:strRef>
              <c:f>Hoja1!$A$59:$A$66</c:f>
              <c:strCache>
                <c:ptCount val="8"/>
                <c:pt idx="0">
                  <c:v>Rep 1</c:v>
                </c:pt>
                <c:pt idx="1">
                  <c:v>Rep 2</c:v>
                </c:pt>
                <c:pt idx="2">
                  <c:v>Rep 3</c:v>
                </c:pt>
                <c:pt idx="3">
                  <c:v>Rep 4</c:v>
                </c:pt>
                <c:pt idx="4">
                  <c:v>Rep 5</c:v>
                </c:pt>
                <c:pt idx="5">
                  <c:v>Rep 6</c:v>
                </c:pt>
                <c:pt idx="6">
                  <c:v>Rep 7</c:v>
                </c:pt>
                <c:pt idx="7">
                  <c:v>Rep 8</c:v>
                </c:pt>
              </c:strCache>
            </c:strRef>
          </c:cat>
          <c:val>
            <c:numRef>
              <c:f>Hoja1!$C$59:$C$66</c:f>
              <c:numCache>
                <c:formatCode>General</c:formatCode>
                <c:ptCount val="8"/>
                <c:pt idx="0">
                  <c:v>432</c:v>
                </c:pt>
                <c:pt idx="1">
                  <c:v>369</c:v>
                </c:pt>
                <c:pt idx="2">
                  <c:v>293</c:v>
                </c:pt>
                <c:pt idx="3">
                  <c:v>300</c:v>
                </c:pt>
                <c:pt idx="4">
                  <c:v>292</c:v>
                </c:pt>
                <c:pt idx="5">
                  <c:v>315</c:v>
                </c:pt>
                <c:pt idx="6">
                  <c:v>313</c:v>
                </c:pt>
                <c:pt idx="7">
                  <c:v>275</c:v>
                </c:pt>
              </c:numCache>
            </c:numRef>
          </c:val>
        </c:ser>
        <c:ser>
          <c:idx val="2"/>
          <c:order val="2"/>
          <c:tx>
            <c:strRef>
              <c:f>Hoja1!$D$58</c:f>
              <c:strCache>
                <c:ptCount val="1"/>
                <c:pt idx="0">
                  <c:v>Total Reading Time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Hoja1!$A$59:$A$66</c:f>
              <c:strCache>
                <c:ptCount val="8"/>
                <c:pt idx="0">
                  <c:v>Rep 1</c:v>
                </c:pt>
                <c:pt idx="1">
                  <c:v>Rep 2</c:v>
                </c:pt>
                <c:pt idx="2">
                  <c:v>Rep 3</c:v>
                </c:pt>
                <c:pt idx="3">
                  <c:v>Rep 4</c:v>
                </c:pt>
                <c:pt idx="4">
                  <c:v>Rep 5</c:v>
                </c:pt>
                <c:pt idx="5">
                  <c:v>Rep 6</c:v>
                </c:pt>
                <c:pt idx="6">
                  <c:v>Rep 7</c:v>
                </c:pt>
                <c:pt idx="7">
                  <c:v>Rep 8</c:v>
                </c:pt>
              </c:strCache>
            </c:strRef>
          </c:cat>
          <c:val>
            <c:numRef>
              <c:f>Hoja1!$D$59:$D$66</c:f>
              <c:numCache>
                <c:formatCode>General</c:formatCode>
                <c:ptCount val="8"/>
                <c:pt idx="0">
                  <c:v>684</c:v>
                </c:pt>
                <c:pt idx="1">
                  <c:v>606</c:v>
                </c:pt>
                <c:pt idx="2">
                  <c:v>562</c:v>
                </c:pt>
                <c:pt idx="3">
                  <c:v>464</c:v>
                </c:pt>
                <c:pt idx="4">
                  <c:v>355</c:v>
                </c:pt>
                <c:pt idx="5">
                  <c:v>366</c:v>
                </c:pt>
                <c:pt idx="6">
                  <c:v>378</c:v>
                </c:pt>
                <c:pt idx="7">
                  <c:v>326</c:v>
                </c:pt>
              </c:numCache>
            </c:numRef>
          </c:val>
        </c:ser>
        <c:marker val="1"/>
        <c:axId val="66122880"/>
        <c:axId val="66124800"/>
      </c:lineChart>
      <c:catAx>
        <c:axId val="661228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600"/>
            </a:pPr>
            <a:endParaRPr lang="es-ES"/>
          </a:p>
        </c:txPr>
        <c:crossAx val="66124800"/>
        <c:crosses val="autoZero"/>
        <c:auto val="1"/>
        <c:lblAlgn val="ctr"/>
        <c:lblOffset val="100"/>
      </c:catAx>
      <c:valAx>
        <c:axId val="66124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s-ES"/>
          </a:p>
        </c:txPr>
        <c:crossAx val="661228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lang="en-GB" sz="1800" b="1"/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lang="en-GB" sz="1800" b="1"/>
            </a:pPr>
            <a:endParaRPr lang="es-ES"/>
          </a:p>
        </c:txPr>
      </c:legendEntry>
      <c:legendEntry>
        <c:idx val="2"/>
        <c:txPr>
          <a:bodyPr/>
          <a:lstStyle/>
          <a:p>
            <a:pPr>
              <a:defRPr lang="en-GB" sz="1800" b="1"/>
            </a:pPr>
            <a:endParaRPr lang="es-ES"/>
          </a:p>
        </c:txPr>
      </c:legendEntry>
      <c:layout>
        <c:manualLayout>
          <c:xMode val="edge"/>
          <c:yMode val="edge"/>
          <c:x val="0.67706935512233768"/>
          <c:y val="8.7686559521673563E-2"/>
          <c:w val="0.31994496953670937"/>
          <c:h val="0.34080288287048355"/>
        </c:manualLayout>
      </c:layout>
      <c:txPr>
        <a:bodyPr/>
        <a:lstStyle/>
        <a:p>
          <a:pPr>
            <a:defRPr lang="en-GB" sz="1600" b="1"/>
          </a:pPr>
          <a:endParaRPr lang="es-E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Hoja1!$C$70</c:f>
              <c:strCache>
                <c:ptCount val="1"/>
                <c:pt idx="0">
                  <c:v>N Fixations</c:v>
                </c:pt>
              </c:strCache>
            </c:strRef>
          </c:tx>
          <c:spPr>
            <a:ln>
              <a:solidFill>
                <a:srgbClr val="3333FF"/>
              </a:solidFill>
            </a:ln>
          </c:spPr>
          <c:marker>
            <c:spPr>
              <a:solidFill>
                <a:srgbClr val="3333FF"/>
              </a:solidFill>
              <a:ln>
                <a:solidFill>
                  <a:srgbClr val="3333FF"/>
                </a:solidFill>
              </a:ln>
            </c:spPr>
          </c:marker>
          <c:cat>
            <c:strRef>
              <c:f>Hoja1!$B$71:$B$78</c:f>
              <c:strCache>
                <c:ptCount val="8"/>
                <c:pt idx="0">
                  <c:v>Rep 1</c:v>
                </c:pt>
                <c:pt idx="1">
                  <c:v>Rep 2</c:v>
                </c:pt>
                <c:pt idx="2">
                  <c:v>Rep 3</c:v>
                </c:pt>
                <c:pt idx="3">
                  <c:v>Rep 4</c:v>
                </c:pt>
                <c:pt idx="4">
                  <c:v>Rep 5</c:v>
                </c:pt>
                <c:pt idx="5">
                  <c:v>Rep 6</c:v>
                </c:pt>
                <c:pt idx="6">
                  <c:v>Rep 7</c:v>
                </c:pt>
                <c:pt idx="7">
                  <c:v>Rep 8</c:v>
                </c:pt>
              </c:strCache>
            </c:strRef>
          </c:cat>
          <c:val>
            <c:numRef>
              <c:f>Hoja1!$C$71:$C$78</c:f>
              <c:numCache>
                <c:formatCode>General</c:formatCode>
                <c:ptCount val="8"/>
                <c:pt idx="0">
                  <c:v>2.7</c:v>
                </c:pt>
                <c:pt idx="1">
                  <c:v>2.6</c:v>
                </c:pt>
                <c:pt idx="2">
                  <c:v>2.4</c:v>
                </c:pt>
                <c:pt idx="3">
                  <c:v>2</c:v>
                </c:pt>
                <c:pt idx="4">
                  <c:v>1.6</c:v>
                </c:pt>
                <c:pt idx="5">
                  <c:v>1.7</c:v>
                </c:pt>
                <c:pt idx="6">
                  <c:v>1.8</c:v>
                </c:pt>
                <c:pt idx="7">
                  <c:v>1.5</c:v>
                </c:pt>
              </c:numCache>
            </c:numRef>
          </c:val>
        </c:ser>
        <c:marker val="1"/>
        <c:axId val="69936256"/>
        <c:axId val="71047808"/>
      </c:lineChart>
      <c:catAx>
        <c:axId val="699362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600"/>
            </a:pPr>
            <a:endParaRPr lang="es-ES"/>
          </a:p>
        </c:txPr>
        <c:crossAx val="71047808"/>
        <c:crosses val="autoZero"/>
        <c:auto val="1"/>
        <c:lblAlgn val="ctr"/>
        <c:lblOffset val="100"/>
      </c:catAx>
      <c:valAx>
        <c:axId val="71047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 sz="1600"/>
            </a:pPr>
            <a:endParaRPr lang="es-ES"/>
          </a:p>
        </c:txPr>
        <c:crossAx val="6993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36876640420005"/>
          <c:y val="0.16092004307592564"/>
          <c:w val="0.21800160396617091"/>
          <c:h val="8.513261931938447E-2"/>
        </c:manualLayout>
      </c:layout>
      <c:txPr>
        <a:bodyPr/>
        <a:lstStyle/>
        <a:p>
          <a:pPr>
            <a:defRPr lang="en-GB" sz="1800" b="1"/>
          </a:pPr>
          <a:endParaRPr lang="es-E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0.76178</cdr:x>
      <cdr:y>0.53095</cdr:y>
    </cdr:from>
    <cdr:to>
      <cdr:x>0.92261</cdr:x>
      <cdr:y>0.60029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6480720" y="2592288"/>
          <a:ext cx="1368152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r>
            <a:rPr lang="es-ES" sz="1600" b="1" dirty="0" smtClean="0"/>
            <a:t>**p ≤ .001 </a:t>
          </a:r>
        </a:p>
      </cdr:txBody>
    </cdr:sp>
  </cdr:relSizeAnchor>
  <cdr:relSizeAnchor xmlns:cdr="http://schemas.openxmlformats.org/drawingml/2006/chartDrawing">
    <cdr:from>
      <cdr:x>0.13543</cdr:x>
      <cdr:y>0.36872</cdr:y>
    </cdr:from>
    <cdr:to>
      <cdr:x>0.18621</cdr:x>
      <cdr:y>0.45067</cdr:y>
    </cdr:to>
    <cdr:sp macro="" textlink="">
      <cdr:nvSpPr>
        <cdr:cNvPr id="3" name="TextBox 5"/>
        <cdr:cNvSpPr txBox="1"/>
      </cdr:nvSpPr>
      <cdr:spPr>
        <a:xfrm xmlns:a="http://schemas.openxmlformats.org/drawingml/2006/main" flipV="1">
          <a:off x="1152128" y="1800200"/>
          <a:ext cx="43204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r>
            <a:rPr lang="en-GB" sz="2000" b="1" dirty="0" smtClean="0"/>
            <a:t>**</a:t>
          </a:r>
          <a:endParaRPr lang="en-GB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A9DD5-82F1-4650-94DE-F16E11E45DC2}" type="datetimeFigureOut">
              <a:rPr lang="en-GB" smtClean="0"/>
              <a:pPr/>
              <a:t>12/02/2012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F9A5E-2C0D-4E80-95D0-25692B473F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41A21-0C87-450D-90E4-9A1CB52594BD}" type="datetimeFigureOut">
              <a:rPr lang="en-GB" smtClean="0"/>
              <a:pPr/>
              <a:t>12/02/2012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A695C-28E9-4849-A35D-660BFE2D557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695C-28E9-4849-A35D-660BFE2D557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74FA69-0939-45BB-A6FD-2ADEA6EDB41D}" type="datetimeFigureOut">
              <a:rPr lang="es-ES" smtClean="0"/>
              <a:pPr/>
              <a:t>12/02/2012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752035-50DC-4C95-BCCC-DF291A097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715436" cy="274321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err="1" smtClean="0"/>
              <a:t>Using</a:t>
            </a:r>
            <a:r>
              <a:rPr lang="es-ES" b="1" dirty="0"/>
              <a:t> </a:t>
            </a:r>
            <a:r>
              <a:rPr lang="es-ES" b="1" dirty="0" err="1" smtClean="0"/>
              <a:t>psycholinguistic</a:t>
            </a:r>
            <a:r>
              <a:rPr lang="es-ES" b="1" dirty="0" smtClean="0"/>
              <a:t> </a:t>
            </a:r>
            <a:r>
              <a:rPr lang="es-ES" b="1" dirty="0" err="1" smtClean="0"/>
              <a:t>measures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research</a:t>
            </a:r>
            <a:r>
              <a:rPr lang="es-ES" b="1" dirty="0" smtClean="0"/>
              <a:t> </a:t>
            </a:r>
            <a:r>
              <a:rPr lang="es-ES" b="1" dirty="0" err="1" smtClean="0"/>
              <a:t>vocabulary</a:t>
            </a:r>
            <a:r>
              <a:rPr lang="es-ES" b="1" dirty="0" smtClean="0"/>
              <a:t>: </a:t>
            </a:r>
            <a:r>
              <a:rPr lang="es-ES" b="1" dirty="0" err="1" smtClean="0"/>
              <a:t>Evidence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</a:t>
            </a:r>
            <a:r>
              <a:rPr lang="es-ES" b="1" dirty="0" err="1" smtClean="0"/>
              <a:t>reaction</a:t>
            </a:r>
            <a:r>
              <a:rPr lang="es-ES" b="1" dirty="0" smtClean="0"/>
              <a:t> time (RT) and </a:t>
            </a:r>
            <a:br>
              <a:rPr lang="es-ES" b="1" dirty="0" smtClean="0"/>
            </a:br>
            <a:r>
              <a:rPr lang="es-ES" b="1" dirty="0" err="1" smtClean="0"/>
              <a:t>eye</a:t>
            </a:r>
            <a:r>
              <a:rPr lang="es-ES" b="1" dirty="0" smtClean="0"/>
              <a:t>-tracking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71736" y="5643578"/>
            <a:ext cx="4643470" cy="1038244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Ana Pellicer-Sánchez</a:t>
            </a:r>
          </a:p>
          <a:p>
            <a:pPr algn="ctr"/>
            <a:r>
              <a:rPr lang="es-ES" sz="2800" b="1" dirty="0" err="1" smtClean="0">
                <a:latin typeface="Calibri" pitchFamily="34" charset="0"/>
                <a:cs typeface="Calibri" pitchFamily="34" charset="0"/>
              </a:rPr>
              <a:t>University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2800" b="1" dirty="0" err="1" smtClean="0">
                <a:latin typeface="Calibri" pitchFamily="34" charset="0"/>
                <a:cs typeface="Calibri" pitchFamily="34" charset="0"/>
              </a:rPr>
              <a:t>Nottingham</a:t>
            </a:r>
            <a:endParaRPr lang="es-E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414338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 err="1" smtClean="0">
                <a:latin typeface="Calibri" pitchFamily="34" charset="0"/>
                <a:cs typeface="Calibri" pitchFamily="34" charset="0"/>
              </a:rPr>
              <a:t>Theory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2800" b="1" i="1" dirty="0" err="1" smtClean="0">
                <a:latin typeface="Calibri" pitchFamily="34" charset="0"/>
                <a:cs typeface="Calibri" pitchFamily="34" charset="0"/>
              </a:rPr>
              <a:t>Practice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s-ES" sz="2800" b="1" i="1" dirty="0" err="1" smtClean="0">
                <a:latin typeface="Calibri" pitchFamily="34" charset="0"/>
                <a:cs typeface="Calibri" pitchFamily="34" charset="0"/>
              </a:rPr>
              <a:t>Vocabulary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i="1" dirty="0" err="1" smtClean="0">
                <a:latin typeface="Calibri" pitchFamily="34" charset="0"/>
                <a:cs typeface="Calibri" pitchFamily="34" charset="0"/>
              </a:rPr>
              <a:t>Learning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2800" b="1" i="1" dirty="0" err="1" smtClean="0">
                <a:latin typeface="Calibri" pitchFamily="34" charset="0"/>
                <a:cs typeface="Calibri" pitchFamily="34" charset="0"/>
              </a:rPr>
              <a:t>Teaching</a:t>
            </a:r>
            <a:endParaRPr lang="es-ES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2800" b="1" dirty="0" err="1" smtClean="0">
                <a:latin typeface="Calibri" pitchFamily="34" charset="0"/>
                <a:cs typeface="Calibri" pitchFamily="34" charset="0"/>
              </a:rPr>
              <a:t>University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of Reading</a:t>
            </a:r>
          </a:p>
          <a:p>
            <a:pPr algn="ctr"/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20th </a:t>
            </a:r>
            <a:r>
              <a:rPr lang="es-ES" sz="2800" b="1" dirty="0" err="1" smtClean="0">
                <a:latin typeface="Calibri" pitchFamily="34" charset="0"/>
                <a:cs typeface="Calibri" pitchFamily="34" charset="0"/>
              </a:rPr>
              <a:t>January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2012</a:t>
            </a:r>
            <a:endParaRPr lang="es-E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6" descr="un_tf_lg2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88640"/>
            <a:ext cx="2195389" cy="677838"/>
          </a:xfrm>
          <a:prstGeom prst="rect">
            <a:avLst/>
          </a:prstGeom>
          <a:noFill/>
        </p:spPr>
      </p:pic>
      <p:pic>
        <p:nvPicPr>
          <p:cNvPr id="6" name="Picture 5" descr="cral-log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800225" cy="723900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/>
          <a:lstStyle/>
          <a:p>
            <a:r>
              <a:rPr lang="en-US" dirty="0" smtClean="0"/>
              <a:t>Studies 1 &amp; 2- Methodology</a:t>
            </a:r>
            <a:endParaRPr lang="en-GB" dirty="0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1"/>
            <a:ext cx="8640763" cy="521495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STUDY 1: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Two sessions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</a:t>
            </a:r>
            <a:r>
              <a:rPr lang="en-US" sz="3200" b="1" u="sng" dirty="0">
                <a:latin typeface="Calibri" pitchFamily="34" charset="0"/>
                <a:cs typeface="Calibri" pitchFamily="34" charset="0"/>
              </a:rPr>
              <a:t>Incidental approach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Exposure through reading for 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  comprehension</a:t>
            </a:r>
          </a:p>
          <a:p>
            <a:r>
              <a:rPr lang="en-US" sz="3200" b="1" u="sng" dirty="0">
                <a:solidFill>
                  <a:srgbClr val="CC00CC"/>
                </a:solidFill>
                <a:latin typeface="Calibri" pitchFamily="34" charset="0"/>
                <a:cs typeface="Calibri" pitchFamily="34" charset="0"/>
              </a:rPr>
              <a:t>STUDY 2: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Two sessions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</a:t>
            </a:r>
            <a:r>
              <a:rPr lang="en-US" sz="3200" b="1" u="sng" dirty="0">
                <a:latin typeface="Calibri" pitchFamily="34" charset="0"/>
                <a:cs typeface="Calibri" pitchFamily="34" charset="0"/>
              </a:rPr>
              <a:t>Explicit/Engaged approach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       - Exposure through vocabulary activities   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7397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Studies 1 &amp; 2- </a:t>
            </a:r>
            <a:r>
              <a:rPr lang="en-US" dirty="0" smtClean="0"/>
              <a:t>RTs</a:t>
            </a:r>
            <a:r>
              <a:rPr lang="en-US" sz="4000" dirty="0" smtClean="0"/>
              <a:t> </a:t>
            </a:r>
            <a:endParaRPr lang="en-GB" sz="4000" dirty="0"/>
          </a:p>
        </p:txBody>
      </p:sp>
      <p:pic>
        <p:nvPicPr>
          <p:cNvPr id="53254" name="Picture 6" descr="966144_isolated_lcd_computer_monitor_with_clipping_pa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2582863" cy="2808287"/>
          </a:xfrm>
          <a:prstGeom prst="rect">
            <a:avLst/>
          </a:prstGeom>
          <a:noFill/>
        </p:spPr>
      </p:pic>
      <p:pic>
        <p:nvPicPr>
          <p:cNvPr id="53255" name="Picture 7" descr="966144_isolated_lcd_computer_monitor_with_clipping_pa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268760"/>
            <a:ext cx="2582862" cy="2808287"/>
          </a:xfrm>
          <a:prstGeom prst="rect">
            <a:avLst/>
          </a:prstGeom>
          <a:noFill/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475656" y="908720"/>
            <a:ext cx="1655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Pre-test</a:t>
            </a:r>
            <a:endParaRPr lang="en-GB" sz="2800" b="1" dirty="0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292080" y="908720"/>
            <a:ext cx="1873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Post-test</a:t>
            </a:r>
            <a:endParaRPr lang="en-GB" sz="2800" b="1" dirty="0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907704" y="2276872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jefe</a:t>
            </a:r>
            <a:endParaRPr lang="en-GB" b="1" dirty="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0152" y="2276872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jefe</a:t>
            </a:r>
            <a:endParaRPr lang="en-GB" b="1" dirty="0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267744" y="3501008"/>
            <a:ext cx="0" cy="6477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228184" y="3501008"/>
            <a:ext cx="0" cy="72008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115616" y="4005064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RT1 = 850 ms</a:t>
            </a:r>
            <a:endParaRPr lang="en-GB" sz="2800" dirty="0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5220072" y="4077072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RT2 = 780 ms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4725144"/>
            <a:ext cx="7488832" cy="1754326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alibri" pitchFamily="34" charset="0"/>
                <a:cs typeface="Calibri" pitchFamily="34" charset="0"/>
              </a:rPr>
              <a:t>Two measures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1) Raw RT</a:t>
            </a:r>
          </a:p>
          <a:p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	2) Coefficient of Variation (CV)= M/SD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                                                 (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Segalowitz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Segalowitz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1993)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7" grpId="0"/>
      <p:bldP spid="53258" grpId="0"/>
      <p:bldP spid="53259" grpId="0"/>
      <p:bldP spid="53260" grpId="0" animBg="1"/>
      <p:bldP spid="53261" grpId="0" animBg="1"/>
      <p:bldP spid="53262" grpId="0"/>
      <p:bldP spid="532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Studies 1 &amp; 2: </a:t>
            </a:r>
            <a:r>
              <a:rPr lang="en-US" dirty="0" smtClean="0"/>
              <a:t>Main findings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3998" cy="5517232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Acquisition of declarative knowledge from both approaches. </a:t>
            </a:r>
          </a:p>
          <a:p>
            <a:pPr>
              <a:spcBef>
                <a:spcPct val="30000"/>
              </a:spcBef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Advantage of the explicit approach. </a:t>
            </a:r>
          </a:p>
          <a:p>
            <a:pPr>
              <a:spcBef>
                <a:spcPct val="30000"/>
              </a:spcBef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Automaticity of vocabulary knowledge can be acquired in the language classroom.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It might need more explicit, focused exposure.</a:t>
            </a:r>
          </a:p>
          <a:p>
            <a:pPr>
              <a:spcBef>
                <a:spcPct val="30000"/>
              </a:spcBef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significant effect of the number of repetitions in the acquisition of automaticity and speed of lexical access.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2800" dirty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86116" y="785794"/>
            <a:ext cx="2428892" cy="1066800"/>
          </a:xfrm>
        </p:spPr>
        <p:txBody>
          <a:bodyPr>
            <a:normAutofit/>
          </a:bodyPr>
          <a:lstStyle/>
          <a:p>
            <a:r>
              <a:rPr lang="es-ES" sz="4400" b="1" u="sng" dirty="0" err="1" smtClean="0"/>
              <a:t>Study</a:t>
            </a:r>
            <a:r>
              <a:rPr lang="es-ES" sz="4400" b="1" u="sng" dirty="0" smtClean="0"/>
              <a:t> 3</a:t>
            </a:r>
            <a:endParaRPr lang="es-ES" sz="4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Acquiring automaticity and speed of lexical processing in reading”</a:t>
            </a:r>
          </a:p>
          <a:p>
            <a:pPr algn="ctr">
              <a:buNone/>
            </a:pPr>
            <a:endParaRPr lang="es-ES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http://fffff.at/fuckflickr/data/TEMPT-ONE/eye-tracking/eye_tracking_fea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60126"/>
            <a:ext cx="3672408" cy="3083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643998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1) What happens when L2 learners encounter new words while reading? How are new words read?</a:t>
            </a:r>
          </a:p>
          <a:p>
            <a:pPr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2) How many times do L2 learners need to read a new word before showing a more fluent and automatic reading?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 Aims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4882547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Calibri" pitchFamily="34" charset="0"/>
                <a:cs typeface="Calibri" pitchFamily="34" charset="0"/>
              </a:rPr>
              <a:t>Participants: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 non-natives speakers of English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 males, 8 females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Ages: from 21 to 32 years old (M= 25.5)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Variety of L1s: Portuguese, Spanish, Greek, Chinese, Hindi, Lithuania, Polish, Romanian.  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PG students</a:t>
            </a:r>
          </a:p>
          <a:p>
            <a:pPr lvl="2"/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Self-rated reading abilities ≥ 8 (10-point scale)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 Methodology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Structure:</a:t>
            </a:r>
          </a:p>
          <a:p>
            <a:pPr>
              <a:lnSpc>
                <a:spcPct val="150000"/>
              </a:lnSpc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Reading Activity + post-reading assessment</a:t>
            </a:r>
          </a:p>
          <a:p>
            <a:pPr>
              <a:lnSpc>
                <a:spcPct val="150000"/>
              </a:lnSpc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Materials:</a:t>
            </a:r>
          </a:p>
          <a:p>
            <a:pPr lvl="2"/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Reading text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5">
              <a:lnSpc>
                <a:spcPct val="150000"/>
              </a:lnSpc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Short story</a:t>
            </a:r>
          </a:p>
          <a:p>
            <a:pPr lvl="5">
              <a:lnSpc>
                <a:spcPct val="150000"/>
              </a:lnSpc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2,298 words</a:t>
            </a:r>
          </a:p>
          <a:p>
            <a:pPr lvl="5">
              <a:lnSpc>
                <a:spcPct val="150000"/>
              </a:lnSpc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High-frequency vocabulary (3k from the BNC)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 Methodology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 Methodology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1" y="1772816"/>
          <a:ext cx="7000925" cy="465657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49160"/>
                <a:gridCol w="3282755"/>
                <a:gridCol w="1969010"/>
              </a:tblGrid>
              <a:tr h="1043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/>
                        <a:t>Nonword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Meaning/ </a:t>
                      </a:r>
                      <a:r>
                        <a:rPr lang="en-US" sz="1800" b="1" dirty="0" smtClean="0"/>
                        <a:t>Word </a:t>
                      </a:r>
                      <a:r>
                        <a:rPr lang="en-US" sz="1800" b="1" dirty="0"/>
                        <a:t>replaced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 Repetitions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6772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1</a:t>
                      </a:r>
                      <a:r>
                        <a:rPr lang="en-US" sz="1800" b="1" dirty="0"/>
                        <a:t>. </a:t>
                      </a:r>
                      <a:r>
                        <a:rPr lang="en-US" sz="1800" b="1" dirty="0" err="1"/>
                        <a:t>holter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house </a:t>
                      </a:r>
                      <a:r>
                        <a:rPr lang="en-US" sz="1800" dirty="0" smtClean="0"/>
                        <a:t>(1k); shelter (3k)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5704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2. </a:t>
                      </a:r>
                      <a:r>
                        <a:rPr lang="en-US" sz="1800" b="1" dirty="0" err="1"/>
                        <a:t>berrow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bowl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(2k)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577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3.</a:t>
                      </a:r>
                      <a:r>
                        <a:rPr lang="en-GB" sz="1800" b="1" baseline="0" dirty="0" smtClean="0"/>
                        <a:t> </a:t>
                      </a:r>
                      <a:r>
                        <a:rPr lang="en-GB" sz="1800" b="1" baseline="0" dirty="0" err="1" smtClean="0"/>
                        <a:t>bancel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criminal/ prisoner (2k)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5961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4. </a:t>
                      </a:r>
                      <a:r>
                        <a:rPr lang="en-US" sz="1800" b="1" dirty="0" err="1"/>
                        <a:t>cambul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ring </a:t>
                      </a:r>
                      <a:r>
                        <a:rPr lang="en-US" sz="1800" dirty="0" smtClean="0"/>
                        <a:t>(1k)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5961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5. </a:t>
                      </a:r>
                      <a:r>
                        <a:rPr lang="en-US" sz="1800" b="1" dirty="0" err="1"/>
                        <a:t>twoser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noise </a:t>
                      </a:r>
                      <a:r>
                        <a:rPr lang="en-US" sz="1800" dirty="0" smtClean="0"/>
                        <a:t>(2k)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  <a:tr h="5961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6. </a:t>
                      </a:r>
                      <a:r>
                        <a:rPr lang="en-US" sz="1800" b="1" dirty="0" err="1"/>
                        <a:t>soters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clothes </a:t>
                      </a:r>
                      <a:r>
                        <a:rPr lang="en-US" sz="1800" dirty="0" smtClean="0"/>
                        <a:t>(1k)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4DCD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119675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Target vocabulary:</a:t>
            </a:r>
            <a:endParaRPr lang="en-GB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55007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Instruments: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Eye tracker: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Eyelink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Calibration (at the </a:t>
            </a:r>
          </a:p>
          <a:p>
            <a:pPr lvl="1">
              <a:lnSpc>
                <a:spcPct val="12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beginning and half way </a:t>
            </a:r>
          </a:p>
          <a:p>
            <a:pPr lvl="1">
              <a:lnSpc>
                <a:spcPct val="12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through the experiment)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Practice session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Experimental session</a:t>
            </a:r>
          </a:p>
          <a:p>
            <a:pPr lvl="1">
              <a:lnSpc>
                <a:spcPct val="12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(25 screens)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Comprehension Questions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Post-tests 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Less than 1 hour</a:t>
            </a:r>
          </a:p>
          <a:p>
            <a:pPr lvl="2"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 Apparatus and Procedure</a:t>
            </a:r>
            <a:endParaRPr lang="en-GB" dirty="0"/>
          </a:p>
        </p:txBody>
      </p:sp>
      <p:pic>
        <p:nvPicPr>
          <p:cNvPr id="5" name="Picture 2" descr="http://fffff.at/fuckflickr/data/TEMPT-ONE/eye-tracking/eye_tracking_fea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143116"/>
            <a:ext cx="3672408" cy="3083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hD- 2008-2012 II\STUDY 5-Eye-tracking study\Example Image Screen No IA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131840" y="3068960"/>
            <a:ext cx="79208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66800"/>
          </a:xfrm>
        </p:spPr>
        <p:txBody>
          <a:bodyPr/>
          <a:lstStyle/>
          <a:p>
            <a:r>
              <a:rPr lang="es-ES" dirty="0" smtClean="0"/>
              <a:t>Key </a:t>
            </a:r>
            <a:r>
              <a:rPr lang="es-ES" dirty="0" err="1" smtClean="0"/>
              <a:t>issues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Importance of vocabulary knowledge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Need to master high number of words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What do we need to know about words?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Multiple Aspects of Vocabulary Knowledge</a:t>
            </a:r>
            <a:endParaRPr lang="en-GB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s-E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00562" y="4000504"/>
            <a:ext cx="0" cy="1079500"/>
          </a:xfrm>
          <a:prstGeom prst="line">
            <a:avLst/>
          </a:prstGeom>
          <a:noFill/>
          <a:ln w="98425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124744"/>
            <a:ext cx="8229600" cy="432048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GB" sz="3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 1</a:t>
            </a:r>
            <a:r>
              <a:rPr lang="en-GB" sz="3000" dirty="0" smtClean="0">
                <a:latin typeface="Calibri" pitchFamily="34" charset="0"/>
                <a:cs typeface="Calibri" pitchFamily="34" charset="0"/>
              </a:rPr>
              <a:t>-Form recognition test:</a:t>
            </a:r>
          </a:p>
          <a:p>
            <a:pPr marL="624078" indent="-514350">
              <a:buAutoNum type="arabicParenR"/>
            </a:pPr>
            <a:endParaRPr lang="en-GB" dirty="0" smtClean="0"/>
          </a:p>
          <a:p>
            <a:pPr marL="624078" indent="-51435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Study 3-Instruments</a:t>
            </a:r>
            <a:endParaRPr lang="en-GB" sz="3600" dirty="0"/>
          </a:p>
        </p:txBody>
      </p:sp>
      <p:pic>
        <p:nvPicPr>
          <p:cNvPr id="11268" name="Picture 4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68181">
            <a:off x="7542122" y="2854354"/>
            <a:ext cx="1861707" cy="955137"/>
          </a:xfrm>
          <a:prstGeom prst="rect">
            <a:avLst/>
          </a:prstGeom>
          <a:noFill/>
        </p:spPr>
      </p:pic>
      <p:pic>
        <p:nvPicPr>
          <p:cNvPr id="11269" name="Picture 5" descr="Pictu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72277">
            <a:off x="7000891" y="2644991"/>
            <a:ext cx="1902002" cy="793879"/>
          </a:xfrm>
          <a:prstGeom prst="rect">
            <a:avLst/>
          </a:prstGeom>
          <a:noFill/>
        </p:spPr>
      </p:pic>
      <p:pic>
        <p:nvPicPr>
          <p:cNvPr id="11266" name="Picture 2" descr="Pictur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66848">
            <a:off x="5985459" y="2828794"/>
            <a:ext cx="1824838" cy="793408"/>
          </a:xfrm>
          <a:prstGeom prst="rect">
            <a:avLst/>
          </a:prstGeom>
          <a:noFill/>
        </p:spPr>
      </p:pic>
      <p:pic>
        <p:nvPicPr>
          <p:cNvPr id="11265" name="Picture 1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252885">
            <a:off x="4682538" y="2776891"/>
            <a:ext cx="1890808" cy="1118043"/>
          </a:xfrm>
          <a:prstGeom prst="rect">
            <a:avLst/>
          </a:prstGeom>
          <a:noFill/>
        </p:spPr>
      </p:pic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6732240" y="2492896"/>
            <a:ext cx="432048" cy="379512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492896"/>
            <a:ext cx="9504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ackol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acklon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c)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hacklon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d)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hackol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1           2            3           4   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3785265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hotler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c)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d)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houler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1            2          3            4  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a)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twoser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twonse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c)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twiser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d) twines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1            2          3            4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…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520" y="4149080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720080"/>
          </a:xfrm>
        </p:spPr>
        <p:txBody>
          <a:bodyPr>
            <a:normAutofit fontScale="25000" lnSpcReduction="20000"/>
          </a:bodyPr>
          <a:lstStyle/>
          <a:p>
            <a:pPr marL="624078" indent="-514350">
              <a:buNone/>
            </a:pPr>
            <a:r>
              <a:rPr lang="en-GB" sz="11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 2</a:t>
            </a:r>
            <a:r>
              <a:rPr lang="en-GB" sz="11200" dirty="0" smtClean="0">
                <a:latin typeface="Calibri" pitchFamily="34" charset="0"/>
                <a:cs typeface="Calibri" pitchFamily="34" charset="0"/>
              </a:rPr>
              <a:t>-Meaning Recall test: Interviews</a:t>
            </a:r>
          </a:p>
          <a:p>
            <a:pPr marL="624078" indent="-514350">
              <a:buNone/>
            </a:pPr>
            <a:r>
              <a:rPr lang="en-GB" sz="11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 3</a:t>
            </a:r>
            <a:r>
              <a:rPr lang="en-GB" sz="11200" dirty="0" smtClean="0">
                <a:latin typeface="Calibri" pitchFamily="34" charset="0"/>
                <a:cs typeface="Calibri" pitchFamily="34" charset="0"/>
              </a:rPr>
              <a:t>-Meaning Recognition test:</a:t>
            </a:r>
          </a:p>
          <a:p>
            <a:pPr>
              <a:buNone/>
            </a:pPr>
            <a:endParaRPr lang="en-GB" sz="10000" dirty="0" smtClean="0"/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GB" sz="7200" dirty="0" err="1" smtClean="0">
                <a:latin typeface="Arial" pitchFamily="34" charset="0"/>
                <a:cs typeface="Arial" pitchFamily="34" charset="0"/>
              </a:rPr>
              <a:t>holter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                       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a) basement             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b) workhouse                1        2        3         4             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c) prison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d) food hall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e) I don’t know.  </a:t>
            </a:r>
          </a:p>
          <a:p>
            <a:pPr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GB" sz="7200" dirty="0" err="1" smtClean="0">
                <a:latin typeface="Arial" pitchFamily="34" charset="0"/>
                <a:cs typeface="Arial" pitchFamily="34" charset="0"/>
              </a:rPr>
              <a:t>cambul</a:t>
            </a: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a) picture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b) plate                        1        2        3        4                      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c) window          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d) ring                                                                                      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          e) I don’t know   </a:t>
            </a:r>
          </a:p>
          <a:p>
            <a:pPr marL="624078" indent="-514350">
              <a:buAutoNum type="arabicParenR"/>
            </a:pPr>
            <a:endParaRPr lang="en-GB" dirty="0" smtClean="0"/>
          </a:p>
          <a:p>
            <a:pPr marL="624078" indent="-51435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Study 3-Instruments</a:t>
            </a:r>
            <a:endParaRPr lang="en-GB" sz="3600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2492896"/>
            <a:ext cx="28083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4365104"/>
            <a:ext cx="28083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23528" y="5661248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 4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-Reading strategies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14422"/>
            <a:ext cx="6572296" cy="178595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AutoNum type="arabicParenR"/>
            </a:pPr>
            <a:r>
              <a:rPr lang="en-GB" dirty="0" smtClean="0">
                <a:solidFill>
                  <a:srgbClr val="00B050"/>
                </a:solidFill>
              </a:rPr>
              <a:t>First fixation duration </a:t>
            </a:r>
            <a:r>
              <a:rPr lang="en-GB" dirty="0" smtClean="0"/>
              <a:t>= 3</a:t>
            </a:r>
          </a:p>
          <a:p>
            <a:pPr marL="624078" indent="-514350">
              <a:buAutoNum type="arabicParenR"/>
            </a:pPr>
            <a:r>
              <a:rPr lang="en-GB" dirty="0" smtClean="0">
                <a:solidFill>
                  <a:srgbClr val="00B0F0"/>
                </a:solidFill>
              </a:rPr>
              <a:t>First pass reading time </a:t>
            </a:r>
            <a:r>
              <a:rPr lang="en-GB" dirty="0" smtClean="0"/>
              <a:t>= 3 + 4</a:t>
            </a:r>
          </a:p>
          <a:p>
            <a:pPr marL="624078" indent="-514350">
              <a:buAutoNum type="arabicParenR"/>
            </a:pPr>
            <a:r>
              <a:rPr lang="en-GB" dirty="0" smtClean="0">
                <a:solidFill>
                  <a:srgbClr val="7030A0"/>
                </a:solidFill>
              </a:rPr>
              <a:t>Fixation count</a:t>
            </a:r>
            <a:r>
              <a:rPr lang="en-GB" dirty="0" smtClean="0"/>
              <a:t>= 3 fixations</a:t>
            </a:r>
          </a:p>
          <a:p>
            <a:pPr marL="624078" indent="-51435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Total reading time </a:t>
            </a:r>
            <a:r>
              <a:rPr lang="en-GB" dirty="0" smtClean="0"/>
              <a:t>= 3+4+6</a:t>
            </a:r>
          </a:p>
          <a:p>
            <a:pPr marL="624078" indent="-514350">
              <a:buAutoNum type="arabicParenR"/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Study 3-Eye-tracking measures</a:t>
            </a:r>
            <a:endParaRPr lang="en-GB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E:\PhD- 2008-2012 II\STUDY 5-Eye-tracking study\Example Image Screen No IAS.bmp"/>
          <p:cNvPicPr>
            <a:picLocks noChangeAspect="1" noChangeArrowheads="1"/>
          </p:cNvPicPr>
          <p:nvPr/>
        </p:nvPicPr>
        <p:blipFill>
          <a:blip r:embed="rId2" cstate="print"/>
          <a:srcRect l="13709" t="44554" r="20957" b="50127"/>
          <a:stretch>
            <a:fillRect/>
          </a:stretch>
        </p:blipFill>
        <p:spPr bwMode="auto">
          <a:xfrm>
            <a:off x="395536" y="3140968"/>
            <a:ext cx="8424936" cy="504056"/>
          </a:xfrm>
          <a:prstGeom prst="rect">
            <a:avLst/>
          </a:prstGeom>
          <a:noFill/>
        </p:spPr>
      </p:pic>
      <p:sp>
        <p:nvSpPr>
          <p:cNvPr id="17" name="Oval 16"/>
          <p:cNvSpPr/>
          <p:nvPr/>
        </p:nvSpPr>
        <p:spPr>
          <a:xfrm>
            <a:off x="971600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043608" y="3717032"/>
            <a:ext cx="3096344" cy="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907704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203848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59832" y="3140968"/>
            <a:ext cx="1224136" cy="13681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483768" y="3717032"/>
            <a:ext cx="1664568" cy="36004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483768" y="3933056"/>
            <a:ext cx="1296144" cy="144016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779912" y="3861048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cxnSp>
        <p:nvCxnSpPr>
          <p:cNvPr id="47" name="Straight Connector 46"/>
          <p:cNvCxnSpPr>
            <a:endCxn id="49" idx="3"/>
          </p:cNvCxnSpPr>
          <p:nvPr/>
        </p:nvCxnSpPr>
        <p:spPr>
          <a:xfrm flipV="1">
            <a:off x="3851920" y="3706487"/>
            <a:ext cx="802633" cy="226569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644008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52120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516216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716016" y="3717032"/>
            <a:ext cx="936104" cy="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24128" y="3717032"/>
            <a:ext cx="802633" cy="1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4" idx="5"/>
          </p:cNvCxnSpPr>
          <p:nvPr/>
        </p:nvCxnSpPr>
        <p:spPr>
          <a:xfrm flipV="1">
            <a:off x="6588224" y="3706487"/>
            <a:ext cx="1573631" cy="21092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452320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100392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2758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169168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2987824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067944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2267744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3635896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73" name="Oval 72"/>
          <p:cNvSpPr/>
          <p:nvPr/>
        </p:nvSpPr>
        <p:spPr>
          <a:xfrm>
            <a:off x="4139952" y="3645024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2411760" y="4077072"/>
            <a:ext cx="72008" cy="72008"/>
          </a:xfrm>
          <a:prstGeom prst="ellipse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99992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5508104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637220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7236296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7884368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Study 3- Declarative </a:t>
            </a:r>
            <a:r>
              <a:rPr lang="en-GB" dirty="0" smtClean="0"/>
              <a:t>knowledge (Preliminary results)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5639580" y="2361420"/>
            <a:ext cx="437402" cy="79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28794" y="17144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**</a:t>
            </a:r>
            <a:endParaRPr lang="en-GB" b="1" dirty="0"/>
          </a:p>
        </p:txBody>
      </p:sp>
      <p:graphicFrame>
        <p:nvGraphicFramePr>
          <p:cNvPr id="13" name="1 Gráfico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3929058" y="2143116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3398035" y="2674139"/>
            <a:ext cx="106284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643042" y="1928802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2858282" y="2499512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1536679" y="2035165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2"/>
          <p:cNvSpPr txBox="1"/>
          <p:nvPr/>
        </p:nvSpPr>
        <p:spPr>
          <a:xfrm>
            <a:off x="4643438" y="18573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**</a:t>
            </a:r>
            <a:endParaRPr lang="en-GB" b="1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143768" y="2214554"/>
            <a:ext cx="1393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** p&lt; .001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507288" cy="488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Study 3- </a:t>
            </a:r>
            <a:r>
              <a:rPr lang="en-GB" dirty="0" smtClean="0"/>
              <a:t>Eye-movements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Preliminary </a:t>
            </a:r>
            <a:r>
              <a:rPr lang="en-GB" dirty="0" smtClean="0"/>
              <a:t>results)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1403648" y="17728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**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Study 3- </a:t>
            </a:r>
            <a:r>
              <a:rPr lang="en-GB" dirty="0" smtClean="0"/>
              <a:t>Results </a:t>
            </a:r>
            <a:r>
              <a:rPr lang="en-GB" dirty="0" smtClean="0"/>
              <a:t>(</a:t>
            </a:r>
            <a:r>
              <a:rPr lang="en-GB" dirty="0" smtClean="0"/>
              <a:t>Preliminary </a:t>
            </a:r>
            <a:r>
              <a:rPr lang="en-GB" dirty="0" smtClean="0"/>
              <a:t>results)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flipV="1">
            <a:off x="1979712" y="170080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**</a:t>
            </a:r>
            <a:endParaRPr lang="en-GB" sz="2000" b="1" dirty="0"/>
          </a:p>
        </p:txBody>
      </p:sp>
      <p:sp>
        <p:nvSpPr>
          <p:cNvPr id="7" name="4 CuadroTexto"/>
          <p:cNvSpPr txBox="1"/>
          <p:nvPr/>
        </p:nvSpPr>
        <p:spPr>
          <a:xfrm>
            <a:off x="7308304" y="3429000"/>
            <a:ext cx="136815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 smtClean="0"/>
              <a:t>**p ≤ .001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Study 3- Conclusion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313384"/>
            <a:ext cx="8678198" cy="5544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alibri" pitchFamily="34" charset="0"/>
                <a:cs typeface="Calibri" pitchFamily="34" charset="0"/>
              </a:rPr>
              <a:t>Effectiveness of reading for incidental acquisition of multiple components of vocabulary knowledge.</a:t>
            </a:r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GB" sz="3200" dirty="0" smtClean="0">
              <a:solidFill>
                <a:srgbClr val="02CE07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200" dirty="0" smtClean="0">
                <a:latin typeface="Calibri" pitchFamily="34" charset="0"/>
                <a:cs typeface="Calibri" pitchFamily="34" charset="0"/>
              </a:rPr>
              <a:t>Acquisition of fluency of reading: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GB" sz="32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Significant effect of the N of repetitions for unknown words (not for controls)         </a:t>
            </a:r>
            <a:r>
              <a:rPr lang="en-GB" sz="3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3-5 repetitions.</a:t>
            </a:r>
          </a:p>
          <a:p>
            <a:pPr lvl="2"/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Similarity to known words by </a:t>
            </a:r>
            <a:r>
              <a:rPr lang="en-GB" sz="3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8 repetitions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lvl="2">
              <a:buNone/>
            </a:pPr>
            <a:endParaRPr lang="en-GB" sz="2600" dirty="0" smtClean="0"/>
          </a:p>
          <a:p>
            <a:endParaRPr lang="en-GB" sz="2400" dirty="0" smtClean="0"/>
          </a:p>
          <a:p>
            <a:endParaRPr lang="en-GB" sz="20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00892" y="4714884"/>
            <a:ext cx="576064" cy="1588"/>
          </a:xfrm>
          <a:prstGeom prst="straightConnector1">
            <a:avLst/>
          </a:prstGeom>
          <a:ln w="38100">
            <a:solidFill>
              <a:srgbClr val="F08B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66800"/>
          </a:xfrm>
        </p:spPr>
        <p:txBody>
          <a:bodyPr/>
          <a:lstStyle/>
          <a:p>
            <a:r>
              <a:rPr lang="es-ES" dirty="0" smtClean="0"/>
              <a:t>General </a:t>
            </a:r>
            <a:r>
              <a:rPr lang="es-ES" dirty="0" err="1" smtClean="0"/>
              <a:t>conclusion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431552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Studies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1 &amp; 2: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Automaticity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speed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lexical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access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         can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benefit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classroom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instruction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might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take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more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explicit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exposure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		- No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effect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frequency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exposure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Study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3: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Automaticity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fluency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, and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speed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learners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’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         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reading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new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vocabulary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can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be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acquired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         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incidentally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repeated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exposure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Significant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effect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after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3-5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repetitions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Measures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RT and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eye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-tracking are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effective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means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measuring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vocabulary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acquisition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. </a:t>
            </a:r>
            <a:endParaRPr lang="es-E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Nation, I. S. P. (2001). </a:t>
            </a:r>
            <a:r>
              <a:rPr lang="en-GB" sz="2400" i="1" dirty="0" smtClean="0"/>
              <a:t>Learning vocabulary in another language. Cambridge: University Press. </a:t>
            </a:r>
            <a:endParaRPr lang="en-GB" sz="2400" dirty="0" smtClean="0"/>
          </a:p>
          <a:p>
            <a:r>
              <a:rPr lang="en-GB" sz="2400" dirty="0" smtClean="0"/>
              <a:t>Schmitt, N. (2000). </a:t>
            </a:r>
            <a:r>
              <a:rPr lang="en-GB" sz="2400" i="1" dirty="0" smtClean="0"/>
              <a:t>Vocabulary in language teaching</a:t>
            </a:r>
            <a:r>
              <a:rPr lang="en-GB" sz="2400" dirty="0" smtClean="0"/>
              <a:t>. Cambridge: University Press. </a:t>
            </a:r>
          </a:p>
          <a:p>
            <a:r>
              <a:rPr lang="en-GB" sz="2400" dirty="0" err="1" smtClean="0"/>
              <a:t>Segalowitz</a:t>
            </a:r>
            <a:r>
              <a:rPr lang="en-GB" sz="2400" dirty="0" smtClean="0"/>
              <a:t>, N., &amp; </a:t>
            </a:r>
            <a:r>
              <a:rPr lang="en-GB" sz="2400" dirty="0" err="1" smtClean="0"/>
              <a:t>Segalowitz</a:t>
            </a:r>
            <a:r>
              <a:rPr lang="en-GB" sz="2400" dirty="0" smtClean="0"/>
              <a:t>, S. (1993). Skilled performance, practice, and the differentiation of speed-up from </a:t>
            </a:r>
            <a:r>
              <a:rPr lang="en-GB" sz="2400" dirty="0" err="1" smtClean="0"/>
              <a:t>automatization</a:t>
            </a:r>
            <a:r>
              <a:rPr lang="en-GB" sz="2400" dirty="0" smtClean="0"/>
              <a:t> effects: Evidence from second language word recognition. </a:t>
            </a:r>
            <a:r>
              <a:rPr lang="en-GB" sz="2400" i="1" dirty="0" smtClean="0"/>
              <a:t>Applied Psycholinguistics, 14 </a:t>
            </a:r>
            <a:r>
              <a:rPr lang="en-GB" sz="2400" dirty="0" smtClean="0"/>
              <a:t>(3), 369-385.</a:t>
            </a:r>
          </a:p>
          <a:p>
            <a:r>
              <a:rPr lang="en-GB" sz="2400" dirty="0" err="1" smtClean="0"/>
              <a:t>Pellicer-Sánchez</a:t>
            </a:r>
            <a:r>
              <a:rPr lang="en-GB" sz="2400" dirty="0" smtClean="0"/>
              <a:t>, A. &amp; Schmitt, N. (2010). Incidental Vocabulary Acquisition from an Authentic Novel: Do things fall apart? </a:t>
            </a:r>
            <a:r>
              <a:rPr lang="en-GB" sz="2400" i="1" dirty="0" smtClean="0"/>
              <a:t>Reading in a Foreign Language</a:t>
            </a:r>
            <a:r>
              <a:rPr lang="en-GB" sz="2400" dirty="0" smtClean="0"/>
              <a:t>, </a:t>
            </a:r>
            <a:r>
              <a:rPr lang="en-GB" sz="2400" i="1" dirty="0" smtClean="0"/>
              <a:t>22</a:t>
            </a:r>
            <a:r>
              <a:rPr lang="en-GB" sz="2400" dirty="0" smtClean="0"/>
              <a:t>(1), 31-55. </a:t>
            </a:r>
          </a:p>
          <a:p>
            <a:r>
              <a:rPr lang="en-GB" sz="2400" dirty="0" smtClean="0"/>
              <a:t>Webb, S. (2007). The effects of repetition on vocabulary knowledge. </a:t>
            </a:r>
            <a:r>
              <a:rPr lang="en-GB" sz="2400" i="1" dirty="0" smtClean="0"/>
              <a:t>Applied Linguistics, 28,</a:t>
            </a:r>
            <a:r>
              <a:rPr lang="en-GB" sz="2400" dirty="0" smtClean="0"/>
              <a:t>46–65.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/>
              <a:t>Aspects of Lexical </a:t>
            </a:r>
            <a:r>
              <a:rPr lang="en-US" dirty="0" smtClean="0"/>
              <a:t>Knowledge</a:t>
            </a:r>
            <a:endParaRPr lang="en-GB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116013" y="5084763"/>
            <a:ext cx="1366837" cy="608012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CC00"/>
                </a:solidFill>
              </a:rPr>
              <a:t> </a:t>
            </a:r>
            <a:r>
              <a:rPr lang="en-US" sz="3200" b="1">
                <a:solidFill>
                  <a:srgbClr val="6600CC"/>
                </a:solidFill>
              </a:rPr>
              <a:t>USE</a:t>
            </a:r>
            <a:endParaRPr lang="en-GB" sz="3200" b="1">
              <a:solidFill>
                <a:srgbClr val="6600CC"/>
              </a:solidFill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57158" y="3429000"/>
            <a:ext cx="2559080" cy="60801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6600"/>
                </a:solidFill>
              </a:rPr>
              <a:t>MEANING</a:t>
            </a:r>
            <a:endParaRPr lang="en-GB" sz="3200" b="1" dirty="0">
              <a:solidFill>
                <a:srgbClr val="FF6600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85786" y="1773238"/>
            <a:ext cx="1841527" cy="608012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CC00"/>
                </a:solidFill>
              </a:rPr>
              <a:t>FORM</a:t>
            </a:r>
            <a:endParaRPr lang="en-GB" sz="3200" b="1">
              <a:solidFill>
                <a:srgbClr val="00CC00"/>
              </a:solidFill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835150" y="2492375"/>
            <a:ext cx="0" cy="792163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835150" y="4221163"/>
            <a:ext cx="0" cy="7191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2700338" y="1628775"/>
            <a:ext cx="2160587" cy="3603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2700338" y="1989138"/>
            <a:ext cx="2160587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2700338" y="1989138"/>
            <a:ext cx="2160587" cy="3603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932363" y="1268413"/>
            <a:ext cx="1798637" cy="5191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written</a:t>
            </a:r>
            <a:endParaRPr lang="en-GB" sz="2800" b="1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859338" y="1700213"/>
            <a:ext cx="1798637" cy="5191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spoken</a:t>
            </a:r>
            <a:endParaRPr lang="en-GB" sz="2800" b="1" dirty="0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859338" y="2133600"/>
            <a:ext cx="2520950" cy="51911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word parts</a:t>
            </a:r>
            <a:endParaRPr lang="en-GB" sz="2800" b="1" dirty="0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V="1">
            <a:off x="2987675" y="3141663"/>
            <a:ext cx="1800225" cy="5032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2987675" y="3644900"/>
            <a:ext cx="18002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787900" y="2852738"/>
            <a:ext cx="3671888" cy="5191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form &amp; meaning</a:t>
            </a:r>
            <a:endParaRPr lang="en-GB" sz="2800" b="1" dirty="0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787900" y="3357563"/>
            <a:ext cx="4356100" cy="52322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concept &amp; referents</a:t>
            </a:r>
            <a:endParaRPr lang="en-GB" sz="2800" b="1" dirty="0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2627313" y="4724400"/>
            <a:ext cx="2089150" cy="7207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flipV="1">
            <a:off x="2627313" y="5084763"/>
            <a:ext cx="2160587" cy="3603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7900" y="4365625"/>
            <a:ext cx="4356100" cy="52322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grammatical functions</a:t>
            </a:r>
            <a:endParaRPr lang="en-GB" sz="2800" b="1" dirty="0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4859338" y="4797425"/>
            <a:ext cx="4140200" cy="51911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collocations</a:t>
            </a:r>
            <a:endParaRPr lang="en-GB" sz="2800" b="1" dirty="0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2627313" y="5445125"/>
            <a:ext cx="2160587" cy="714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4859338" y="5229225"/>
            <a:ext cx="3744912" cy="51911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register/frequency</a:t>
            </a:r>
            <a:endParaRPr lang="en-GB" sz="2800" b="1" dirty="0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2987675" y="3644900"/>
            <a:ext cx="1800225" cy="431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4787900" y="3789363"/>
            <a:ext cx="3671888" cy="5191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associations</a:t>
            </a:r>
            <a:endParaRPr lang="en-GB" sz="2800" b="1" dirty="0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2627313" y="5445125"/>
            <a:ext cx="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3563938" y="5734050"/>
            <a:ext cx="4211637" cy="51911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C1C04"/>
                </a:solidFill>
              </a:rPr>
              <a:t>Fluency &amp; Automaticity</a:t>
            </a:r>
            <a:endParaRPr lang="en-GB" sz="2800" b="1" dirty="0">
              <a:solidFill>
                <a:srgbClr val="FC1C04"/>
              </a:solidFill>
            </a:endParaRPr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flipV="1">
            <a:off x="2627313" y="6092825"/>
            <a:ext cx="8651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" name="TextBox 29"/>
          <p:cNvSpPr txBox="1"/>
          <p:nvPr/>
        </p:nvSpPr>
        <p:spPr>
          <a:xfrm>
            <a:off x="179512" y="105273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(Nation, 2001)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8" grpId="0" animBg="1"/>
      <p:bldP spid="61469" grpId="0"/>
      <p:bldP spid="614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371600"/>
          </a:xfrm>
        </p:spPr>
        <p:txBody>
          <a:bodyPr/>
          <a:lstStyle/>
          <a:p>
            <a:r>
              <a:rPr lang="es-ES" dirty="0" err="1"/>
              <a:t>Aspects</a:t>
            </a:r>
            <a:r>
              <a:rPr lang="es-ES" dirty="0"/>
              <a:t> of Lexical </a:t>
            </a:r>
            <a:r>
              <a:rPr lang="es-ES" dirty="0" err="1"/>
              <a:t>Knowledge</a:t>
            </a:r>
            <a:endParaRPr lang="es-E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60425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 </a:t>
            </a:r>
            <a:r>
              <a:rPr lang="es-ES" sz="2800" b="1" u="sng"/>
              <a:t>Continuum of mastery</a:t>
            </a:r>
          </a:p>
          <a:p>
            <a:pPr>
              <a:buFont typeface="Wingdings" pitchFamily="2" charset="2"/>
              <a:buNone/>
            </a:pPr>
            <a:endParaRPr lang="es-ES" sz="2800" b="1" u="sng"/>
          </a:p>
          <a:p>
            <a:pPr>
              <a:buFont typeface="Wingdings" pitchFamily="2" charset="2"/>
              <a:buNone/>
            </a:pPr>
            <a:r>
              <a:rPr lang="es-ES" sz="2800"/>
              <a:t>No knowledge                            Complete Mastery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pPr>
              <a:buFont typeface="Wingdings" pitchFamily="2" charset="2"/>
              <a:buNone/>
            </a:pPr>
            <a:endParaRPr lang="es-ES" sz="2800"/>
          </a:p>
          <a:p>
            <a:pPr>
              <a:buFont typeface="Wingdings" pitchFamily="2" charset="2"/>
              <a:buNone/>
            </a:pPr>
            <a:endParaRPr lang="es-ES" sz="2800"/>
          </a:p>
          <a:p>
            <a:pPr>
              <a:buFont typeface="Wingdings" pitchFamily="2" charset="2"/>
              <a:buNone/>
            </a:pPr>
            <a:endParaRPr lang="es-ES" sz="2800"/>
          </a:p>
          <a:p>
            <a:pPr>
              <a:buFont typeface="Wingdings" pitchFamily="2" charset="2"/>
              <a:buNone/>
            </a:pPr>
            <a:endParaRPr lang="es-ES" sz="2800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755650" y="3068638"/>
            <a:ext cx="7777163" cy="0"/>
          </a:xfrm>
          <a:prstGeom prst="line">
            <a:avLst/>
          </a:prstGeom>
          <a:noFill/>
          <a:ln w="7937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3203575" y="3429000"/>
            <a:ext cx="3024188" cy="1081088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92500" y="3716338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008000"/>
                </a:solidFill>
              </a:rPr>
              <a:t>Automaticity</a:t>
            </a:r>
            <a:r>
              <a:rPr lang="es-ES" sz="2800" b="1"/>
              <a:t> 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755650" y="4868863"/>
            <a:ext cx="7777163" cy="0"/>
          </a:xfrm>
          <a:prstGeom prst="line">
            <a:avLst/>
          </a:prstGeom>
          <a:noFill/>
          <a:ln w="79375">
            <a:solidFill>
              <a:srgbClr val="008000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84213" y="5013325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Very slow</a:t>
            </a:r>
            <a:endParaRPr lang="en-GB" sz="2800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6732588" y="5013325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Very fast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/>
      <p:bldP spid="89095" grpId="0" animBg="1"/>
      <p:bldP spid="89096" grpId="0"/>
      <p:bldP spid="890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764704"/>
            <a:ext cx="5572164" cy="1066800"/>
          </a:xfrm>
        </p:spPr>
        <p:txBody>
          <a:bodyPr>
            <a:normAutofit/>
          </a:bodyPr>
          <a:lstStyle/>
          <a:p>
            <a:r>
              <a:rPr lang="es-ES" sz="4400" b="1" u="sng" dirty="0" err="1" smtClean="0"/>
              <a:t>Study</a:t>
            </a:r>
            <a:r>
              <a:rPr lang="es-ES" sz="4400" b="1" u="sng" dirty="0" smtClean="0"/>
              <a:t> 1 and </a:t>
            </a:r>
            <a:r>
              <a:rPr lang="es-ES" sz="4400" b="1" u="sng" dirty="0" err="1" smtClean="0"/>
              <a:t>Study</a:t>
            </a:r>
            <a:r>
              <a:rPr lang="es-ES" sz="4400" b="1" u="sng" dirty="0" smtClean="0"/>
              <a:t> 2</a:t>
            </a:r>
            <a:endParaRPr lang="es-ES" sz="4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Acquisition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automaticity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speed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of lexical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access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language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b="1" dirty="0" err="1" smtClean="0">
                <a:latin typeface="Calibri" pitchFamily="34" charset="0"/>
                <a:cs typeface="Calibri" pitchFamily="34" charset="0"/>
              </a:rPr>
              <a:t>classroom</a:t>
            </a:r>
            <a:r>
              <a:rPr lang="es-ES" sz="3600" b="1" dirty="0" smtClean="0">
                <a:latin typeface="Calibri" pitchFamily="34" charset="0"/>
                <a:cs typeface="Calibri" pitchFamily="34" charset="0"/>
              </a:rPr>
              <a:t>” </a:t>
            </a:r>
            <a:endParaRPr lang="es-ES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http://diyresearch.files.wordpress.com/2009/03/3-research-methods-in-the-classr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es-ES" dirty="0" err="1" smtClean="0"/>
              <a:t>Studies</a:t>
            </a:r>
            <a:r>
              <a:rPr lang="es-ES" dirty="0" smtClean="0"/>
              <a:t> 1 &amp; 2- </a:t>
            </a:r>
            <a:r>
              <a:rPr lang="es-ES" dirty="0" err="1" smtClean="0"/>
              <a:t>Aims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643966" cy="4574296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automaticity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speed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of lexical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access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benefit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classroom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instruction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es-ES" sz="3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s-ES" sz="36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if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so,</a:t>
            </a:r>
          </a:p>
          <a:p>
            <a:pPr>
              <a:buNone/>
            </a:pPr>
            <a:endParaRPr lang="es-ES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Which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teaching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approach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 more beneficial?</a:t>
            </a:r>
            <a:endParaRPr lang="es-ES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04056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alibri" pitchFamily="34" charset="0"/>
                <a:cs typeface="Calibri" pitchFamily="34" charset="0"/>
              </a:rPr>
              <a:t>Two main teaching and learning approaches:</a:t>
            </a:r>
          </a:p>
          <a:p>
            <a:pPr lvl="4">
              <a:buFont typeface="Arial" charset="0"/>
              <a:buChar char="•"/>
            </a:pPr>
            <a:endParaRPr lang="en-GB" sz="32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4">
              <a:buFont typeface="Arial" charset="0"/>
              <a:buChar char="•"/>
            </a:pPr>
            <a:r>
              <a:rPr lang="en-GB" sz="3200" b="1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Implicit/Incidental learning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4">
              <a:buNone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“Incidental learning can occur when one is using language for communicative purposes” (Schmitt, 2000:120).  </a:t>
            </a:r>
          </a:p>
          <a:p>
            <a:pPr lvl="4"/>
            <a:r>
              <a:rPr lang="en-GB" sz="3200" b="1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Explicit/Intentional learning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:  </a:t>
            </a:r>
          </a:p>
          <a:p>
            <a:pPr lvl="4">
              <a:buNone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“Explicit learning focuses attention directly on the information to be learned” (Schmitt, 2000:120).</a:t>
            </a:r>
            <a:endParaRPr lang="en-GB" sz="3200" dirty="0" smtClean="0">
              <a:latin typeface="Calibri" pitchFamily="34" charset="0"/>
              <a:cs typeface="Calibri" pitchFamily="34" charset="0"/>
            </a:endParaRPr>
          </a:p>
          <a:p>
            <a:pPr lvl="4">
              <a:buNone/>
            </a:pPr>
            <a:endParaRPr lang="en-GB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099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Studies 1 &amp; 3- Methodology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dirty="0" smtClean="0"/>
              <a:t>Studies 1 &amp; 2- Methodology</a:t>
            </a:r>
            <a:endParaRPr lang="en-GB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428736"/>
            <a:ext cx="9001156" cy="4619639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Calibri" pitchFamily="34" charset="0"/>
                <a:cs typeface="Calibri" pitchFamily="34" charset="0"/>
              </a:rPr>
              <a:t>Participants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: 20/21 students of Spanish as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 FL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r>
              <a:rPr lang="en-US" sz="3200" u="sng" dirty="0">
                <a:latin typeface="Calibri" pitchFamily="34" charset="0"/>
                <a:cs typeface="Calibri" pitchFamily="34" charset="0"/>
              </a:rPr>
              <a:t>Structure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3860800"/>
            <a:ext cx="1800225" cy="78105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Test 1</a:t>
            </a:r>
            <a:endParaRPr lang="en-GB" sz="4400" dirty="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732588" y="3860800"/>
            <a:ext cx="1800225" cy="78105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Test 2</a:t>
            </a:r>
            <a:endParaRPr lang="en-GB" sz="44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348038" y="3933825"/>
            <a:ext cx="250984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Treatment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2339975" y="4292600"/>
            <a:ext cx="936625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724525" y="4292600"/>
            <a:ext cx="936625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84213" y="48688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Week 1</a:t>
            </a:r>
            <a:endParaRPr lang="en-GB" sz="2400" b="1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357554" y="4929198"/>
            <a:ext cx="22923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Weeks 2 &amp; 3</a:t>
            </a:r>
            <a:endParaRPr lang="en-GB" sz="2400" b="1" dirty="0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516688" y="4868863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 month later</a:t>
            </a: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/>
      <p:bldP spid="51208" grpId="0" animBg="1"/>
      <p:bldP spid="51209" grpId="0" animBg="1"/>
      <p:bldP spid="51210" grpId="0"/>
      <p:bldP spid="51211" grpId="0"/>
      <p:bldP spid="51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dirty="0" smtClean="0"/>
              <a:t>Studies 1 &amp; 2- Methodology</a:t>
            </a:r>
            <a:endParaRPr lang="en-GB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643050"/>
            <a:ext cx="6715172" cy="5214950"/>
          </a:xfrm>
        </p:spPr>
        <p:txBody>
          <a:bodyPr>
            <a:normAutofit/>
          </a:bodyPr>
          <a:lstStyle/>
          <a:p>
            <a:pPr marL="533400" indent="-533400"/>
            <a:r>
              <a:rPr lang="en-US" sz="3200" b="1" u="sng" dirty="0">
                <a:latin typeface="Calibri" pitchFamily="34" charset="0"/>
                <a:cs typeface="Calibri" pitchFamily="34" charset="0"/>
              </a:rPr>
              <a:t>Tests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33400" indent="-533400">
              <a:buFontTx/>
              <a:buChar char="-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E-Prime software </a:t>
            </a:r>
          </a:p>
          <a:p>
            <a:pPr marL="533400" indent="-533400">
              <a:buFontTx/>
              <a:buChar char="-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Yes-no decision</a:t>
            </a:r>
          </a:p>
          <a:p>
            <a:pPr marL="533400" indent="-533400">
              <a:buFontTx/>
              <a:buChar char="-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Meaning-form link</a:t>
            </a:r>
          </a:p>
          <a:p>
            <a:pPr marL="533400" indent="-533400">
              <a:buFontTx/>
              <a:buChar char="-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RTs recorded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  <a:p>
            <a:pPr marL="533400" indent="-533400">
              <a:buFontTx/>
              <a:buChar char="-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Instructions + Practice session +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Test</a:t>
            </a:r>
          </a:p>
          <a:p>
            <a:pPr marL="533400" indent="-533400">
              <a:buFontTx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Target and control words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1169</TotalTime>
  <Words>1007</Words>
  <Application>Microsoft Office PowerPoint</Application>
  <PresentationFormat>Presentación en pantalla (4:3)</PresentationFormat>
  <Paragraphs>252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Urbano</vt:lpstr>
      <vt:lpstr>Using psycholinguistic measures to research vocabulary: Evidence from reaction time (RT) and  eye-tracking</vt:lpstr>
      <vt:lpstr>Key issues </vt:lpstr>
      <vt:lpstr>Aspects of Lexical Knowledge</vt:lpstr>
      <vt:lpstr>Aspects of Lexical Knowledge</vt:lpstr>
      <vt:lpstr>Study 1 and Study 2</vt:lpstr>
      <vt:lpstr>Studies 1 &amp; 2- Aims</vt:lpstr>
      <vt:lpstr>Studies 1 &amp; 3- Methodology</vt:lpstr>
      <vt:lpstr>Studies 1 &amp; 2- Methodology</vt:lpstr>
      <vt:lpstr>Studies 1 &amp; 2- Methodology</vt:lpstr>
      <vt:lpstr>Studies 1 &amp; 2- Methodology</vt:lpstr>
      <vt:lpstr>Studies 1 &amp; 2- RTs </vt:lpstr>
      <vt:lpstr>Studies 1 &amp; 2: Main findings</vt:lpstr>
      <vt:lpstr>Study 3</vt:lpstr>
      <vt:lpstr>Study 3- Aims</vt:lpstr>
      <vt:lpstr>Study 3- Methodology</vt:lpstr>
      <vt:lpstr>Study 3- Methodology</vt:lpstr>
      <vt:lpstr>Study 3- Methodology</vt:lpstr>
      <vt:lpstr>Study 3- Apparatus and Procedure</vt:lpstr>
      <vt:lpstr>Diapositiva 19</vt:lpstr>
      <vt:lpstr>Study 3-Instruments</vt:lpstr>
      <vt:lpstr>Study 3-Instruments</vt:lpstr>
      <vt:lpstr>Study 3-Eye-tracking measures</vt:lpstr>
      <vt:lpstr>Study 3- Declarative knowledge (Preliminary results)</vt:lpstr>
      <vt:lpstr>Study 3- Eye-movements  (Preliminary results)</vt:lpstr>
      <vt:lpstr>Study 3- Results (Preliminary results)</vt:lpstr>
      <vt:lpstr>Study 3- Conclusion</vt:lpstr>
      <vt:lpstr>General conclusion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psycholinguistic measures to research vocabulary: Evidence from reaction time (RT) and  eye-tracking</dc:title>
  <dc:creator>ana</dc:creator>
  <cp:lastModifiedBy>ana</cp:lastModifiedBy>
  <cp:revision>116</cp:revision>
  <dcterms:created xsi:type="dcterms:W3CDTF">2012-01-15T19:45:15Z</dcterms:created>
  <dcterms:modified xsi:type="dcterms:W3CDTF">2012-02-12T18:38:18Z</dcterms:modified>
</cp:coreProperties>
</file>